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4" r:id="rId12"/>
    <p:sldId id="263" r:id="rId13"/>
    <p:sldId id="265" r:id="rId14"/>
    <p:sldId id="266" r:id="rId15"/>
    <p:sldId id="26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3643DC59-30E0-412F-B42C-343AC6A0AEBF}"/>
    <pc:docChg chg="undo custSel mod modSld">
      <pc:chgData name="Marieke Drabbe" userId="b9b1a049-6b87-453c-9d4e-1b3ea0ffd634" providerId="ADAL" clId="{3643DC59-30E0-412F-B42C-343AC6A0AEBF}" dt="2020-02-03T15:17:17.053" v="6" actId="26606"/>
      <pc:docMkLst>
        <pc:docMk/>
      </pc:docMkLst>
      <pc:sldChg chg="addSp delSp modSp mod setBg">
        <pc:chgData name="Marieke Drabbe" userId="b9b1a049-6b87-453c-9d4e-1b3ea0ffd634" providerId="ADAL" clId="{3643DC59-30E0-412F-B42C-343AC6A0AEBF}" dt="2020-02-03T15:17:09.413" v="5" actId="26606"/>
        <pc:sldMkLst>
          <pc:docMk/>
          <pc:sldMk cId="3866456788" sldId="258"/>
        </pc:sldMkLst>
        <pc:spChg chg="mod">
          <ac:chgData name="Marieke Drabbe" userId="b9b1a049-6b87-453c-9d4e-1b3ea0ffd634" providerId="ADAL" clId="{3643DC59-30E0-412F-B42C-343AC6A0AEBF}" dt="2020-02-03T15:17:09.413" v="5" actId="26606"/>
          <ac:spMkLst>
            <pc:docMk/>
            <pc:sldMk cId="3866456788" sldId="258"/>
            <ac:spMk id="2" creationId="{10BD8566-96A1-420C-A168-32D99014D32C}"/>
          </ac:spMkLst>
        </pc:spChg>
        <pc:spChg chg="mod">
          <ac:chgData name="Marieke Drabbe" userId="b9b1a049-6b87-453c-9d4e-1b3ea0ffd634" providerId="ADAL" clId="{3643DC59-30E0-412F-B42C-343AC6A0AEBF}" dt="2020-02-03T15:17:09.413" v="5" actId="26606"/>
          <ac:spMkLst>
            <pc:docMk/>
            <pc:sldMk cId="3866456788" sldId="258"/>
            <ac:spMk id="4" creationId="{0589F651-7D04-47D2-B27A-46E08FC04DB6}"/>
          </ac:spMkLst>
        </pc:spChg>
        <pc:spChg chg="add del">
          <ac:chgData name="Marieke Drabbe" userId="b9b1a049-6b87-453c-9d4e-1b3ea0ffd634" providerId="ADAL" clId="{3643DC59-30E0-412F-B42C-343AC6A0AEBF}" dt="2020-02-03T15:17:07.897" v="2" actId="26606"/>
          <ac:spMkLst>
            <pc:docMk/>
            <pc:sldMk cId="3866456788" sldId="258"/>
            <ac:spMk id="13" creationId="{7A4CA679-3546-4E14-8FB8-F57168C37635}"/>
          </ac:spMkLst>
        </pc:spChg>
        <pc:spChg chg="add del">
          <ac:chgData name="Marieke Drabbe" userId="b9b1a049-6b87-453c-9d4e-1b3ea0ffd634" providerId="ADAL" clId="{3643DC59-30E0-412F-B42C-343AC6A0AEBF}" dt="2020-02-03T15:17:07.897" v="2" actId="26606"/>
          <ac:spMkLst>
            <pc:docMk/>
            <pc:sldMk cId="3866456788" sldId="258"/>
            <ac:spMk id="15" creationId="{44D16E90-7C64-4C04-A50A-B866A1A92B4E}"/>
          </ac:spMkLst>
        </pc:spChg>
        <pc:spChg chg="add del">
          <ac:chgData name="Marieke Drabbe" userId="b9b1a049-6b87-453c-9d4e-1b3ea0ffd634" providerId="ADAL" clId="{3643DC59-30E0-412F-B42C-343AC6A0AEBF}" dt="2020-02-03T15:17:07.897" v="2" actId="26606"/>
          <ac:spMkLst>
            <pc:docMk/>
            <pc:sldMk cId="3866456788" sldId="258"/>
            <ac:spMk id="17" creationId="{DBE4DD59-5AA2-46C6-B6A8-9B4C62D19877}"/>
          </ac:spMkLst>
        </pc:spChg>
        <pc:spChg chg="add del">
          <ac:chgData name="Marieke Drabbe" userId="b9b1a049-6b87-453c-9d4e-1b3ea0ffd634" providerId="ADAL" clId="{3643DC59-30E0-412F-B42C-343AC6A0AEBF}" dt="2020-02-03T15:17:07.897" v="2" actId="26606"/>
          <ac:spMkLst>
            <pc:docMk/>
            <pc:sldMk cId="3866456788" sldId="258"/>
            <ac:spMk id="19" creationId="{160CE81C-67DC-489E-BFFB-877C80B854DB}"/>
          </ac:spMkLst>
        </pc:spChg>
        <pc:spChg chg="add del">
          <ac:chgData name="Marieke Drabbe" userId="b9b1a049-6b87-453c-9d4e-1b3ea0ffd634" providerId="ADAL" clId="{3643DC59-30E0-412F-B42C-343AC6A0AEBF}" dt="2020-02-03T15:17:09.395" v="4" actId="26606"/>
          <ac:spMkLst>
            <pc:docMk/>
            <pc:sldMk cId="3866456788" sldId="258"/>
            <ac:spMk id="21" creationId="{A3D5D599-1CAE-4C92-B5AE-8E51AF6D47C9}"/>
          </ac:spMkLst>
        </pc:spChg>
        <pc:spChg chg="add del">
          <ac:chgData name="Marieke Drabbe" userId="b9b1a049-6b87-453c-9d4e-1b3ea0ffd634" providerId="ADAL" clId="{3643DC59-30E0-412F-B42C-343AC6A0AEBF}" dt="2020-02-03T15:17:09.395" v="4" actId="26606"/>
          <ac:spMkLst>
            <pc:docMk/>
            <pc:sldMk cId="3866456788" sldId="258"/>
            <ac:spMk id="22" creationId="{FBB53F82-F191-4EEB-AB7B-F69E634FA3E8}"/>
          </ac:spMkLst>
        </pc:spChg>
        <pc:spChg chg="add del">
          <ac:chgData name="Marieke Drabbe" userId="b9b1a049-6b87-453c-9d4e-1b3ea0ffd634" providerId="ADAL" clId="{3643DC59-30E0-412F-B42C-343AC6A0AEBF}" dt="2020-02-03T15:17:09.395" v="4" actId="26606"/>
          <ac:spMkLst>
            <pc:docMk/>
            <pc:sldMk cId="3866456788" sldId="258"/>
            <ac:spMk id="23" creationId="{8616AA08-3831-473D-B61B-89484A33CF65}"/>
          </ac:spMkLst>
        </pc:spChg>
        <pc:spChg chg="add del">
          <ac:chgData name="Marieke Drabbe" userId="b9b1a049-6b87-453c-9d4e-1b3ea0ffd634" providerId="ADAL" clId="{3643DC59-30E0-412F-B42C-343AC6A0AEBF}" dt="2020-02-03T15:17:09.395" v="4" actId="26606"/>
          <ac:spMkLst>
            <pc:docMk/>
            <pc:sldMk cId="3866456788" sldId="258"/>
            <ac:spMk id="24" creationId="{8431B918-3A1C-46BA-9430-CAD97D9DA0FC}"/>
          </ac:spMkLst>
        </pc:spChg>
        <pc:spChg chg="add del">
          <ac:chgData name="Marieke Drabbe" userId="b9b1a049-6b87-453c-9d4e-1b3ea0ffd634" providerId="ADAL" clId="{3643DC59-30E0-412F-B42C-343AC6A0AEBF}" dt="2020-02-03T15:17:09.395" v="4" actId="26606"/>
          <ac:spMkLst>
            <pc:docMk/>
            <pc:sldMk cId="3866456788" sldId="258"/>
            <ac:spMk id="25" creationId="{8400935A-2F82-4DC4-A4E1-E12EFB8C2738}"/>
          </ac:spMkLst>
        </pc:spChg>
        <pc:spChg chg="add">
          <ac:chgData name="Marieke Drabbe" userId="b9b1a049-6b87-453c-9d4e-1b3ea0ffd634" providerId="ADAL" clId="{3643DC59-30E0-412F-B42C-343AC6A0AEBF}" dt="2020-02-03T15:17:09.413" v="5" actId="26606"/>
          <ac:spMkLst>
            <pc:docMk/>
            <pc:sldMk cId="3866456788" sldId="258"/>
            <ac:spMk id="27" creationId="{7A4CA679-3546-4E14-8FB8-F57168C37635}"/>
          </ac:spMkLst>
        </pc:spChg>
        <pc:spChg chg="add">
          <ac:chgData name="Marieke Drabbe" userId="b9b1a049-6b87-453c-9d4e-1b3ea0ffd634" providerId="ADAL" clId="{3643DC59-30E0-412F-B42C-343AC6A0AEBF}" dt="2020-02-03T15:17:09.413" v="5" actId="26606"/>
          <ac:spMkLst>
            <pc:docMk/>
            <pc:sldMk cId="3866456788" sldId="258"/>
            <ac:spMk id="28" creationId="{44D16E90-7C64-4C04-A50A-B866A1A92B4E}"/>
          </ac:spMkLst>
        </pc:spChg>
        <pc:spChg chg="add">
          <ac:chgData name="Marieke Drabbe" userId="b9b1a049-6b87-453c-9d4e-1b3ea0ffd634" providerId="ADAL" clId="{3643DC59-30E0-412F-B42C-343AC6A0AEBF}" dt="2020-02-03T15:17:09.413" v="5" actId="26606"/>
          <ac:spMkLst>
            <pc:docMk/>
            <pc:sldMk cId="3866456788" sldId="258"/>
            <ac:spMk id="29" creationId="{DBE4DD59-5AA2-46C6-B6A8-9B4C62D19877}"/>
          </ac:spMkLst>
        </pc:spChg>
        <pc:spChg chg="add">
          <ac:chgData name="Marieke Drabbe" userId="b9b1a049-6b87-453c-9d4e-1b3ea0ffd634" providerId="ADAL" clId="{3643DC59-30E0-412F-B42C-343AC6A0AEBF}" dt="2020-02-03T15:17:09.413" v="5" actId="26606"/>
          <ac:spMkLst>
            <pc:docMk/>
            <pc:sldMk cId="3866456788" sldId="258"/>
            <ac:spMk id="30" creationId="{160CE81C-67DC-489E-BFFB-877C80B854DB}"/>
          </ac:spMkLst>
        </pc:spChg>
        <pc:picChg chg="mod ord">
          <ac:chgData name="Marieke Drabbe" userId="b9b1a049-6b87-453c-9d4e-1b3ea0ffd634" providerId="ADAL" clId="{3643DC59-30E0-412F-B42C-343AC6A0AEBF}" dt="2020-02-03T15:17:09.413" v="5" actId="26606"/>
          <ac:picMkLst>
            <pc:docMk/>
            <pc:sldMk cId="3866456788" sldId="258"/>
            <ac:picMk id="8" creationId="{6FE6F8F0-218B-4463-A156-EE9F12CAC9E4}"/>
          </ac:picMkLst>
        </pc:picChg>
      </pc:sldChg>
      <pc:sldChg chg="addSp delSp modSp mod setBg">
        <pc:chgData name="Marieke Drabbe" userId="b9b1a049-6b87-453c-9d4e-1b3ea0ffd634" providerId="ADAL" clId="{3643DC59-30E0-412F-B42C-343AC6A0AEBF}" dt="2020-02-03T15:17:17.053" v="6" actId="26606"/>
        <pc:sldMkLst>
          <pc:docMk/>
          <pc:sldMk cId="759854187" sldId="261"/>
        </pc:sldMkLst>
        <pc:spChg chg="mod">
          <ac:chgData name="Marieke Drabbe" userId="b9b1a049-6b87-453c-9d4e-1b3ea0ffd634" providerId="ADAL" clId="{3643DC59-30E0-412F-B42C-343AC6A0AEBF}" dt="2020-02-03T15:17:17.053" v="6" actId="26606"/>
          <ac:spMkLst>
            <pc:docMk/>
            <pc:sldMk cId="759854187" sldId="261"/>
            <ac:spMk id="2" creationId="{10BD8566-96A1-420C-A168-32D99014D32C}"/>
          </ac:spMkLst>
        </pc:spChg>
        <pc:spChg chg="mod">
          <ac:chgData name="Marieke Drabbe" userId="b9b1a049-6b87-453c-9d4e-1b3ea0ffd634" providerId="ADAL" clId="{3643DC59-30E0-412F-B42C-343AC6A0AEBF}" dt="2020-02-03T15:17:17.053" v="6" actId="26606"/>
          <ac:spMkLst>
            <pc:docMk/>
            <pc:sldMk cId="759854187" sldId="261"/>
            <ac:spMk id="4" creationId="{0589F651-7D04-47D2-B27A-46E08FC04DB6}"/>
          </ac:spMkLst>
        </pc:spChg>
        <pc:spChg chg="add del">
          <ac:chgData name="Marieke Drabbe" userId="b9b1a049-6b87-453c-9d4e-1b3ea0ffd634" providerId="ADAL" clId="{3643DC59-30E0-412F-B42C-343AC6A0AEBF}" dt="2020-02-03T15:17:17.053" v="6" actId="26606"/>
          <ac:spMkLst>
            <pc:docMk/>
            <pc:sldMk cId="759854187" sldId="261"/>
            <ac:spMk id="13" creationId="{FBB53F82-F191-4EEB-AB7B-F69E634FA3E8}"/>
          </ac:spMkLst>
        </pc:spChg>
        <pc:spChg chg="add del">
          <ac:chgData name="Marieke Drabbe" userId="b9b1a049-6b87-453c-9d4e-1b3ea0ffd634" providerId="ADAL" clId="{3643DC59-30E0-412F-B42C-343AC6A0AEBF}" dt="2020-02-03T15:17:17.053" v="6" actId="26606"/>
          <ac:spMkLst>
            <pc:docMk/>
            <pc:sldMk cId="759854187" sldId="261"/>
            <ac:spMk id="15" creationId="{8616AA08-3831-473D-B61B-89484A33CF65}"/>
          </ac:spMkLst>
        </pc:spChg>
        <pc:spChg chg="add del">
          <ac:chgData name="Marieke Drabbe" userId="b9b1a049-6b87-453c-9d4e-1b3ea0ffd634" providerId="ADAL" clId="{3643DC59-30E0-412F-B42C-343AC6A0AEBF}" dt="2020-02-03T15:17:17.053" v="6" actId="26606"/>
          <ac:spMkLst>
            <pc:docMk/>
            <pc:sldMk cId="759854187" sldId="261"/>
            <ac:spMk id="17" creationId="{8431B918-3A1C-46BA-9430-CAD97D9DA0FC}"/>
          </ac:spMkLst>
        </pc:spChg>
        <pc:spChg chg="add del">
          <ac:chgData name="Marieke Drabbe" userId="b9b1a049-6b87-453c-9d4e-1b3ea0ffd634" providerId="ADAL" clId="{3643DC59-30E0-412F-B42C-343AC6A0AEBF}" dt="2020-02-03T15:17:17.053" v="6" actId="26606"/>
          <ac:spMkLst>
            <pc:docMk/>
            <pc:sldMk cId="759854187" sldId="261"/>
            <ac:spMk id="19" creationId="{8400935A-2F82-4DC4-A4E1-E12EFB8C2738}"/>
          </ac:spMkLst>
        </pc:spChg>
        <pc:spChg chg="add del">
          <ac:chgData name="Marieke Drabbe" userId="b9b1a049-6b87-453c-9d4e-1b3ea0ffd634" providerId="ADAL" clId="{3643DC59-30E0-412F-B42C-343AC6A0AEBF}" dt="2020-02-03T15:17:17.053" v="6" actId="26606"/>
          <ac:spMkLst>
            <pc:docMk/>
            <pc:sldMk cId="759854187" sldId="261"/>
            <ac:spMk id="21" creationId="{A3D5D599-1CAE-4C92-B5AE-8E51AF6D47C9}"/>
          </ac:spMkLst>
        </pc:spChg>
        <pc:spChg chg="add">
          <ac:chgData name="Marieke Drabbe" userId="b9b1a049-6b87-453c-9d4e-1b3ea0ffd634" providerId="ADAL" clId="{3643DC59-30E0-412F-B42C-343AC6A0AEBF}" dt="2020-02-03T15:17:17.053" v="6" actId="26606"/>
          <ac:spMkLst>
            <pc:docMk/>
            <pc:sldMk cId="759854187" sldId="261"/>
            <ac:spMk id="26" creationId="{3CED7894-4F62-4A6C-8DB5-DB5BE08E9C03}"/>
          </ac:spMkLst>
        </pc:spChg>
        <pc:spChg chg="add">
          <ac:chgData name="Marieke Drabbe" userId="b9b1a049-6b87-453c-9d4e-1b3ea0ffd634" providerId="ADAL" clId="{3643DC59-30E0-412F-B42C-343AC6A0AEBF}" dt="2020-02-03T15:17:17.053" v="6" actId="26606"/>
          <ac:spMkLst>
            <pc:docMk/>
            <pc:sldMk cId="759854187" sldId="261"/>
            <ac:spMk id="28" creationId="{E536F3B4-50F6-4C52-8F76-4EB1214719DC}"/>
          </ac:spMkLst>
        </pc:spChg>
        <pc:picChg chg="mod ord">
          <ac:chgData name="Marieke Drabbe" userId="b9b1a049-6b87-453c-9d4e-1b3ea0ffd634" providerId="ADAL" clId="{3643DC59-30E0-412F-B42C-343AC6A0AEBF}" dt="2020-02-03T15:17:17.053" v="6" actId="26606"/>
          <ac:picMkLst>
            <pc:docMk/>
            <pc:sldMk cId="759854187" sldId="261"/>
            <ac:picMk id="8" creationId="{6FE6F8F0-218B-4463-A156-EE9F12CAC9E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2456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3731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2/10/2020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16277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261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7395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378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7951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7145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71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2/10/2020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41516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8258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3662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1F0555-06CF-489E-85A1-2A839B93F13E}"/>
              </a:ext>
            </a:extLst>
          </p:cNvPr>
          <p:cNvPicPr>
            <a:picLocks noChangeAspect="1"/>
          </p:cNvPicPr>
          <p:nvPr/>
        </p:nvPicPr>
        <p:blipFill rotWithShape="1">
          <a:blip r:embed="rId2"/>
          <a:srcRect t="15730"/>
          <a:stretch/>
        </p:blipFill>
        <p:spPr>
          <a:xfrm>
            <a:off x="20" y="-157307"/>
            <a:ext cx="12191980" cy="6857990"/>
          </a:xfrm>
          <a:prstGeom prst="rect">
            <a:avLst/>
          </a:prstGeom>
        </p:spPr>
      </p:pic>
      <p:sp>
        <p:nvSpPr>
          <p:cNvPr id="17"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BF99589-B152-483F-A480-50FC8DC775A9}"/>
              </a:ext>
            </a:extLst>
          </p:cNvPr>
          <p:cNvSpPr>
            <a:spLocks noGrp="1"/>
          </p:cNvSpPr>
          <p:nvPr>
            <p:ph type="ctrTitle"/>
          </p:nvPr>
        </p:nvSpPr>
        <p:spPr>
          <a:xfrm>
            <a:off x="899510" y="2324906"/>
            <a:ext cx="3556507" cy="1588698"/>
          </a:xfrm>
        </p:spPr>
        <p:txBody>
          <a:bodyPr>
            <a:normAutofit/>
          </a:bodyPr>
          <a:lstStyle/>
          <a:p>
            <a:r>
              <a:rPr lang="nl-NL" dirty="0">
                <a:solidFill>
                  <a:schemeClr val="tx1"/>
                </a:solidFill>
              </a:rPr>
              <a:t>Terugkomdag stage</a:t>
            </a:r>
          </a:p>
        </p:txBody>
      </p:sp>
      <p:sp>
        <p:nvSpPr>
          <p:cNvPr id="3" name="Ondertitel 2">
            <a:extLst>
              <a:ext uri="{FF2B5EF4-FFF2-40B4-BE49-F238E27FC236}">
                <a16:creationId xmlns:a16="http://schemas.microsoft.com/office/drawing/2014/main" id="{B970B1AE-8E6D-4E26-BDCB-D64050B73CC1}"/>
              </a:ext>
            </a:extLst>
          </p:cNvPr>
          <p:cNvSpPr>
            <a:spLocks noGrp="1"/>
          </p:cNvSpPr>
          <p:nvPr>
            <p:ph type="subTitle" idx="1"/>
          </p:nvPr>
        </p:nvSpPr>
        <p:spPr>
          <a:xfrm>
            <a:off x="899510" y="3945249"/>
            <a:ext cx="3412067" cy="738820"/>
          </a:xfrm>
        </p:spPr>
        <p:txBody>
          <a:bodyPr>
            <a:normAutofit/>
          </a:bodyPr>
          <a:lstStyle/>
          <a:p>
            <a:r>
              <a:rPr lang="nl-NL" dirty="0"/>
              <a:t>Management </a:t>
            </a:r>
          </a:p>
          <a:p>
            <a:r>
              <a:rPr lang="nl-NL" dirty="0"/>
              <a:t>Periode 3 – Week 2</a:t>
            </a:r>
          </a:p>
        </p:txBody>
      </p:sp>
    </p:spTree>
    <p:extLst>
      <p:ext uri="{BB962C8B-B14F-4D97-AF65-F5344CB8AC3E}">
        <p14:creationId xmlns:p14="http://schemas.microsoft.com/office/powerpoint/2010/main" val="29614516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8DE77-2A1F-4E15-8069-60DEF92B219A}"/>
              </a:ext>
            </a:extLst>
          </p:cNvPr>
          <p:cNvSpPr>
            <a:spLocks noGrp="1"/>
          </p:cNvSpPr>
          <p:nvPr>
            <p:ph type="title"/>
          </p:nvPr>
        </p:nvSpPr>
        <p:spPr/>
        <p:txBody>
          <a:bodyPr/>
          <a:lstStyle/>
          <a:p>
            <a:br>
              <a:rPr lang="nl-NL" dirty="0"/>
            </a:br>
            <a:r>
              <a:rPr lang="nl-NL" dirty="0"/>
              <a:t>HIERACHISCHE CULTUUR - taakgerichte benadering</a:t>
            </a:r>
          </a:p>
        </p:txBody>
      </p:sp>
      <p:sp>
        <p:nvSpPr>
          <p:cNvPr id="3" name="Tijdelijke aanduiding voor inhoud 2">
            <a:extLst>
              <a:ext uri="{FF2B5EF4-FFF2-40B4-BE49-F238E27FC236}">
                <a16:creationId xmlns:a16="http://schemas.microsoft.com/office/drawing/2014/main" id="{E041D90B-713D-4F15-9D71-54D3F4D7CA9E}"/>
              </a:ext>
            </a:extLst>
          </p:cNvPr>
          <p:cNvSpPr>
            <a:spLocks noGrp="1"/>
          </p:cNvSpPr>
          <p:nvPr>
            <p:ph idx="1"/>
          </p:nvPr>
        </p:nvSpPr>
        <p:spPr>
          <a:xfrm>
            <a:off x="581192" y="2340863"/>
            <a:ext cx="11029615" cy="4311863"/>
          </a:xfrm>
        </p:spPr>
        <p:txBody>
          <a:bodyPr>
            <a:normAutofit fontScale="92500" lnSpcReduction="20000"/>
          </a:bodyPr>
          <a:lstStyle/>
          <a:p>
            <a:pPr marL="0" indent="0">
              <a:buNone/>
            </a:pPr>
            <a:r>
              <a:rPr lang="nl-NL" dirty="0"/>
              <a:t>Deze organisaties zijn succesvol als de interne processen beheerd worden. Een organisatie is een optelsom van taken die medewerkers met behulp van regels en voorschriften goed moeten uitvoeren.</a:t>
            </a:r>
          </a:p>
          <a:p>
            <a:r>
              <a:rPr lang="nl-NL" dirty="0"/>
              <a:t>werkinstructies</a:t>
            </a:r>
          </a:p>
          <a:p>
            <a:r>
              <a:rPr lang="nl-NL" dirty="0"/>
              <a:t>taakspecialisatie</a:t>
            </a:r>
          </a:p>
          <a:p>
            <a:r>
              <a:rPr lang="nl-NL" dirty="0"/>
              <a:t>standaardisatie processen</a:t>
            </a:r>
          </a:p>
          <a:p>
            <a:r>
              <a:rPr lang="nl-NL" dirty="0"/>
              <a:t>productienormen</a:t>
            </a:r>
          </a:p>
          <a:p>
            <a:r>
              <a:rPr lang="nl-NL" dirty="0"/>
              <a:t>intern gericht</a:t>
            </a:r>
          </a:p>
          <a:p>
            <a:r>
              <a:rPr lang="nl-NL" dirty="0"/>
              <a:t>kwaliteitscontrole</a:t>
            </a:r>
          </a:p>
          <a:p>
            <a:r>
              <a:rPr lang="nl-NL" dirty="0"/>
              <a:t>duidelijke lijnen</a:t>
            </a:r>
          </a:p>
          <a:p>
            <a:r>
              <a:rPr lang="nl-NL" dirty="0"/>
              <a:t>bureaucratische organisatie</a:t>
            </a:r>
          </a:p>
          <a:p>
            <a:r>
              <a:rPr lang="nl-NL" dirty="0"/>
              <a:t>Efficiency</a:t>
            </a:r>
          </a:p>
          <a:p>
            <a:endParaRPr lang="nl-NL" dirty="0"/>
          </a:p>
          <a:p>
            <a:pPr marL="0" indent="0">
              <a:buNone/>
            </a:pPr>
            <a:r>
              <a:rPr lang="nl-NL" dirty="0"/>
              <a:t>Voorbeeld: het leger </a:t>
            </a:r>
          </a:p>
        </p:txBody>
      </p:sp>
      <p:pic>
        <p:nvPicPr>
          <p:cNvPr id="4" name="Afbeelding 3">
            <a:extLst>
              <a:ext uri="{FF2B5EF4-FFF2-40B4-BE49-F238E27FC236}">
                <a16:creationId xmlns:a16="http://schemas.microsoft.com/office/drawing/2014/main" id="{95CA0C97-F68E-406B-A659-644B5482E126}"/>
              </a:ext>
            </a:extLst>
          </p:cNvPr>
          <p:cNvPicPr>
            <a:picLocks noChangeAspect="1"/>
          </p:cNvPicPr>
          <p:nvPr/>
        </p:nvPicPr>
        <p:blipFill>
          <a:blip r:embed="rId2"/>
          <a:stretch>
            <a:fillRect/>
          </a:stretch>
        </p:blipFill>
        <p:spPr>
          <a:xfrm>
            <a:off x="8132200" y="3387213"/>
            <a:ext cx="3105150" cy="3086100"/>
          </a:xfrm>
          <a:prstGeom prst="rect">
            <a:avLst/>
          </a:prstGeom>
        </p:spPr>
      </p:pic>
    </p:spTree>
    <p:extLst>
      <p:ext uri="{BB962C8B-B14F-4D97-AF65-F5344CB8AC3E}">
        <p14:creationId xmlns:p14="http://schemas.microsoft.com/office/powerpoint/2010/main" val="76286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EC557-B8CF-413F-B35D-933F0D5018AE}"/>
              </a:ext>
            </a:extLst>
          </p:cNvPr>
          <p:cNvSpPr>
            <a:spLocks noGrp="1"/>
          </p:cNvSpPr>
          <p:nvPr>
            <p:ph type="title"/>
          </p:nvPr>
        </p:nvSpPr>
        <p:spPr/>
        <p:txBody>
          <a:bodyPr/>
          <a:lstStyle/>
          <a:p>
            <a:r>
              <a:rPr lang="nl-NL" dirty="0"/>
              <a:t>Opdracht – individueel </a:t>
            </a:r>
          </a:p>
        </p:txBody>
      </p:sp>
      <p:sp>
        <p:nvSpPr>
          <p:cNvPr id="3" name="Tijdelijke aanduiding voor inhoud 2">
            <a:extLst>
              <a:ext uri="{FF2B5EF4-FFF2-40B4-BE49-F238E27FC236}">
                <a16:creationId xmlns:a16="http://schemas.microsoft.com/office/drawing/2014/main" id="{6F260AD1-3F24-41C1-83CE-861EBD7A64AC}"/>
              </a:ext>
            </a:extLst>
          </p:cNvPr>
          <p:cNvSpPr>
            <a:spLocks noGrp="1"/>
          </p:cNvSpPr>
          <p:nvPr>
            <p:ph idx="1"/>
          </p:nvPr>
        </p:nvSpPr>
        <p:spPr>
          <a:xfrm>
            <a:off x="581192" y="1890876"/>
            <a:ext cx="11029615" cy="3634486"/>
          </a:xfrm>
        </p:spPr>
        <p:txBody>
          <a:bodyPr>
            <a:normAutofit/>
          </a:bodyPr>
          <a:lstStyle/>
          <a:p>
            <a:endParaRPr lang="nl-NL" sz="2000" dirty="0"/>
          </a:p>
          <a:p>
            <a:r>
              <a:rPr lang="nl-NL" sz="2000" dirty="0"/>
              <a:t>Waar hoort jouw stagebedrijf in het model? </a:t>
            </a:r>
          </a:p>
          <a:p>
            <a:pPr lvl="1"/>
            <a:r>
              <a:rPr lang="nl-NL" sz="1800" dirty="0"/>
              <a:t>Als je nog geen stage hebt kies je het bedrijf waar je werkt of de school </a:t>
            </a:r>
          </a:p>
          <a:p>
            <a:r>
              <a:rPr lang="nl-NL" sz="2000" dirty="0"/>
              <a:t>Typeer jouw bedrijfscultuur, schrijf deze op een post-it </a:t>
            </a:r>
          </a:p>
        </p:txBody>
      </p:sp>
      <p:pic>
        <p:nvPicPr>
          <p:cNvPr id="4" name="Afbeelding 3">
            <a:extLst>
              <a:ext uri="{FF2B5EF4-FFF2-40B4-BE49-F238E27FC236}">
                <a16:creationId xmlns:a16="http://schemas.microsoft.com/office/drawing/2014/main" id="{BAE01678-2593-4054-AD6C-410B0764FF67}"/>
              </a:ext>
            </a:extLst>
          </p:cNvPr>
          <p:cNvPicPr>
            <a:picLocks noChangeAspect="1"/>
          </p:cNvPicPr>
          <p:nvPr/>
        </p:nvPicPr>
        <p:blipFill>
          <a:blip r:embed="rId2"/>
          <a:stretch>
            <a:fillRect/>
          </a:stretch>
        </p:blipFill>
        <p:spPr>
          <a:xfrm>
            <a:off x="8514736" y="1039898"/>
            <a:ext cx="3014902" cy="3015907"/>
          </a:xfrm>
          <a:prstGeom prst="rect">
            <a:avLst/>
          </a:prstGeom>
        </p:spPr>
      </p:pic>
    </p:spTree>
    <p:extLst>
      <p:ext uri="{BB962C8B-B14F-4D97-AF65-F5344CB8AC3E}">
        <p14:creationId xmlns:p14="http://schemas.microsoft.com/office/powerpoint/2010/main" val="329134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groepswerk">
            <a:extLst>
              <a:ext uri="{FF2B5EF4-FFF2-40B4-BE49-F238E27FC236}">
                <a16:creationId xmlns:a16="http://schemas.microsoft.com/office/drawing/2014/main" id="{FAA29651-7386-4769-994F-56A74AE72F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30"/>
          <a:stretch/>
        </p:blipFill>
        <p:spPr bwMode="auto">
          <a:xfrm>
            <a:off x="9308742" y="3079596"/>
            <a:ext cx="2460470" cy="35346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EC69A50-1E90-4B55-852D-9F7B9DF4765D}"/>
              </a:ext>
            </a:extLst>
          </p:cNvPr>
          <p:cNvSpPr>
            <a:spLocks noGrp="1"/>
          </p:cNvSpPr>
          <p:nvPr>
            <p:ph type="title"/>
          </p:nvPr>
        </p:nvSpPr>
        <p:spPr/>
        <p:txBody>
          <a:bodyPr/>
          <a:lstStyle/>
          <a:p>
            <a:r>
              <a:rPr lang="nl-NL" dirty="0"/>
              <a:t>Opdracht – in groepjes </a:t>
            </a:r>
          </a:p>
        </p:txBody>
      </p:sp>
      <p:sp>
        <p:nvSpPr>
          <p:cNvPr id="3" name="Tijdelijke aanduiding voor inhoud 2">
            <a:extLst>
              <a:ext uri="{FF2B5EF4-FFF2-40B4-BE49-F238E27FC236}">
                <a16:creationId xmlns:a16="http://schemas.microsoft.com/office/drawing/2014/main" id="{9C002AC0-E3A1-45B3-B142-1EFC111DED2E}"/>
              </a:ext>
            </a:extLst>
          </p:cNvPr>
          <p:cNvSpPr>
            <a:spLocks noGrp="1"/>
          </p:cNvSpPr>
          <p:nvPr>
            <p:ph idx="1"/>
          </p:nvPr>
        </p:nvSpPr>
        <p:spPr>
          <a:xfrm>
            <a:off x="581192" y="1890876"/>
            <a:ext cx="11029615" cy="4481932"/>
          </a:xfrm>
        </p:spPr>
        <p:txBody>
          <a:bodyPr>
            <a:normAutofit/>
          </a:bodyPr>
          <a:lstStyle/>
          <a:p>
            <a:r>
              <a:rPr lang="nl-NL" sz="2000" dirty="0"/>
              <a:t>Zoek de andere studenten op die ook deze cultuur hebben gekozen voor hun bedrijf</a:t>
            </a:r>
          </a:p>
          <a:p>
            <a:r>
              <a:rPr lang="nl-NL" sz="2000" dirty="0"/>
              <a:t>Maak groepjes van 3 </a:t>
            </a:r>
          </a:p>
          <a:p>
            <a:r>
              <a:rPr lang="nl-NL" sz="2000" dirty="0"/>
              <a:t>Schrijf  op: </a:t>
            </a:r>
          </a:p>
          <a:p>
            <a:pPr lvl="1"/>
            <a:r>
              <a:rPr lang="nl-NL" sz="1800" dirty="0"/>
              <a:t>Wat typeert de sfeer binnen jullie organisatie? </a:t>
            </a:r>
          </a:p>
          <a:p>
            <a:pPr lvl="1"/>
            <a:r>
              <a:rPr lang="nl-NL" sz="1800" dirty="0"/>
              <a:t>Welke kenmerken hebben jullie organisaties? </a:t>
            </a:r>
          </a:p>
          <a:p>
            <a:pPr lvl="1"/>
            <a:r>
              <a:rPr lang="nl-NL" sz="1800" dirty="0"/>
              <a:t>Hoe draag jij bij aan de bedrijfscultuur binnen je organisatie? </a:t>
            </a:r>
          </a:p>
          <a:p>
            <a:r>
              <a:rPr lang="nl-NL" sz="2000" dirty="0"/>
              <a:t>Presenteer jullie bevindingen voor de klas </a:t>
            </a:r>
          </a:p>
        </p:txBody>
      </p:sp>
    </p:spTree>
    <p:extLst>
      <p:ext uri="{BB962C8B-B14F-4D97-AF65-F5344CB8AC3E}">
        <p14:creationId xmlns:p14="http://schemas.microsoft.com/office/powerpoint/2010/main" val="103314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9F2FB6A-A812-4D86-849B-A35E66DCFD28}"/>
              </a:ext>
            </a:extLst>
          </p:cNvPr>
          <p:cNvSpPr>
            <a:spLocks noGrp="1"/>
          </p:cNvSpPr>
          <p:nvPr>
            <p:ph type="title"/>
          </p:nvPr>
        </p:nvSpPr>
        <p:spPr>
          <a:xfrm>
            <a:off x="803189" y="1209184"/>
            <a:ext cx="3089189" cy="4734416"/>
          </a:xfrm>
        </p:spPr>
        <p:txBody>
          <a:bodyPr anchor="ctr">
            <a:normAutofit/>
          </a:bodyPr>
          <a:lstStyle/>
          <a:p>
            <a:r>
              <a:rPr lang="nl-NL">
                <a:solidFill>
                  <a:srgbClr val="FFFFFF"/>
                </a:solidFill>
              </a:rPr>
              <a:t>Inhoud</a:t>
            </a:r>
          </a:p>
        </p:txBody>
      </p:sp>
      <p:sp>
        <p:nvSpPr>
          <p:cNvPr id="3" name="Tijdelijke aanduiding voor inhoud 2">
            <a:extLst>
              <a:ext uri="{FF2B5EF4-FFF2-40B4-BE49-F238E27FC236}">
                <a16:creationId xmlns:a16="http://schemas.microsoft.com/office/drawing/2014/main" id="{2F344902-9018-4480-8FC3-EB53B547C6D8}"/>
              </a:ext>
            </a:extLst>
          </p:cNvPr>
          <p:cNvSpPr>
            <a:spLocks noGrp="1"/>
          </p:cNvSpPr>
          <p:nvPr>
            <p:ph idx="1"/>
          </p:nvPr>
        </p:nvSpPr>
        <p:spPr>
          <a:xfrm>
            <a:off x="4561870" y="723900"/>
            <a:ext cx="7183597" cy="3152362"/>
          </a:xfrm>
        </p:spPr>
        <p:txBody>
          <a:bodyPr>
            <a:normAutofit/>
          </a:bodyPr>
          <a:lstStyle/>
          <a:p>
            <a:r>
              <a:rPr lang="nl-NL" dirty="0"/>
              <a:t>Bedrijfscultuur volgens Quinn &amp; Cameron </a:t>
            </a:r>
          </a:p>
          <a:p>
            <a:r>
              <a:rPr lang="nl-NL" dirty="0"/>
              <a:t>Wat is cultuur? </a:t>
            </a:r>
          </a:p>
          <a:p>
            <a:r>
              <a:rPr lang="nl-NL" dirty="0"/>
              <a:t>Model uitleggen </a:t>
            </a:r>
          </a:p>
          <a:p>
            <a:r>
              <a:rPr lang="nl-NL" dirty="0"/>
              <a:t>Hoe zit dat in jouw bedrijf? </a:t>
            </a:r>
          </a:p>
          <a:p>
            <a:r>
              <a:rPr lang="nl-NL" dirty="0"/>
              <a:t>Terugkoppeling </a:t>
            </a:r>
          </a:p>
        </p:txBody>
      </p:sp>
      <p:pic>
        <p:nvPicPr>
          <p:cNvPr id="4" name="Afbeelding 3">
            <a:extLst>
              <a:ext uri="{FF2B5EF4-FFF2-40B4-BE49-F238E27FC236}">
                <a16:creationId xmlns:a16="http://schemas.microsoft.com/office/drawing/2014/main" id="{86076D34-333E-497D-A06C-55DBDDAC7287}"/>
              </a:ext>
            </a:extLst>
          </p:cNvPr>
          <p:cNvPicPr>
            <a:picLocks noChangeAspect="1"/>
          </p:cNvPicPr>
          <p:nvPr/>
        </p:nvPicPr>
        <p:blipFill>
          <a:blip r:embed="rId2"/>
          <a:stretch>
            <a:fillRect/>
          </a:stretch>
        </p:blipFill>
        <p:spPr>
          <a:xfrm>
            <a:off x="5853315" y="4149588"/>
            <a:ext cx="4600707" cy="2196838"/>
          </a:xfrm>
          <a:prstGeom prst="rect">
            <a:avLst/>
          </a:prstGeom>
        </p:spPr>
      </p:pic>
    </p:spTree>
    <p:extLst>
      <p:ext uri="{BB962C8B-B14F-4D97-AF65-F5344CB8AC3E}">
        <p14:creationId xmlns:p14="http://schemas.microsoft.com/office/powerpoint/2010/main" val="151758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D8566-96A1-420C-A168-32D99014D32C}"/>
              </a:ext>
            </a:extLst>
          </p:cNvPr>
          <p:cNvSpPr>
            <a:spLocks noGrp="1"/>
          </p:cNvSpPr>
          <p:nvPr>
            <p:ph type="title"/>
          </p:nvPr>
        </p:nvSpPr>
        <p:spPr>
          <a:xfrm>
            <a:off x="581192" y="702156"/>
            <a:ext cx="11029616" cy="1188720"/>
          </a:xfrm>
        </p:spPr>
        <p:txBody>
          <a:bodyPr>
            <a:normAutofit/>
          </a:bodyPr>
          <a:lstStyle/>
          <a:p>
            <a:r>
              <a:rPr lang="nl-NL" dirty="0"/>
              <a:t>Model van Quinn &amp; </a:t>
            </a:r>
            <a:r>
              <a:rPr lang="nl-NL" dirty="0" err="1"/>
              <a:t>cameron</a:t>
            </a:r>
            <a:endParaRPr lang="nl-NL" dirty="0"/>
          </a:p>
        </p:txBody>
      </p:sp>
      <p:sp>
        <p:nvSpPr>
          <p:cNvPr id="27" name="Rectangle 12">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4">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6">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8">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6FE6F8F0-218B-4463-A156-EE9F12CAC9E4}"/>
              </a:ext>
            </a:extLst>
          </p:cNvPr>
          <p:cNvPicPr>
            <a:picLocks noChangeAspect="1"/>
          </p:cNvPicPr>
          <p:nvPr/>
        </p:nvPicPr>
        <p:blipFill rotWithShape="1">
          <a:blip r:embed="rId2"/>
          <a:srcRect t="7370" r="-2" b="7812"/>
          <a:stretch/>
        </p:blipFill>
        <p:spPr>
          <a:xfrm>
            <a:off x="611392" y="2347105"/>
            <a:ext cx="5074920" cy="3712464"/>
          </a:xfrm>
          <a:prstGeom prst="rect">
            <a:avLst/>
          </a:prstGeom>
        </p:spPr>
      </p:pic>
      <p:sp>
        <p:nvSpPr>
          <p:cNvPr id="4" name="AutoShape 2" descr="Afbeeldingsresultaat voor Cultuurmodel van Quinn en Cameron">
            <a:extLst>
              <a:ext uri="{FF2B5EF4-FFF2-40B4-BE49-F238E27FC236}">
                <a16:creationId xmlns:a16="http://schemas.microsoft.com/office/drawing/2014/main" id="{0589F651-7D04-47D2-B27A-46E08FC04DB6}"/>
              </a:ext>
            </a:extLst>
          </p:cNvPr>
          <p:cNvSpPr>
            <a:spLocks noGrp="1" noChangeAspect="1" noChangeArrowheads="1"/>
          </p:cNvSpPr>
          <p:nvPr>
            <p:ph idx="1"/>
          </p:nvPr>
        </p:nvSpPr>
        <p:spPr bwMode="auto">
          <a:xfrm>
            <a:off x="6340830" y="2340864"/>
            <a:ext cx="5269977" cy="363448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nl-NL"/>
              <a:t>Familiecultuur</a:t>
            </a:r>
          </a:p>
          <a:p>
            <a:r>
              <a:rPr lang="nl-NL"/>
              <a:t>Innovatiecultuur</a:t>
            </a:r>
          </a:p>
          <a:p>
            <a:r>
              <a:rPr lang="nl-NL"/>
              <a:t>Hiërarchische cultuur </a:t>
            </a:r>
          </a:p>
          <a:p>
            <a:r>
              <a:rPr lang="nl-NL"/>
              <a:t>Marktcultuur </a:t>
            </a:r>
            <a:endParaRPr lang="nl-NL" dirty="0"/>
          </a:p>
        </p:txBody>
      </p:sp>
      <p:sp>
        <p:nvSpPr>
          <p:cNvPr id="5" name="AutoShape 4" descr="Afbeeldingsresultaat voor Cultuurmodel van Quinn en Cameron">
            <a:extLst>
              <a:ext uri="{FF2B5EF4-FFF2-40B4-BE49-F238E27FC236}">
                <a16:creationId xmlns:a16="http://schemas.microsoft.com/office/drawing/2014/main" id="{0DDA0A54-8D6C-41BD-97E0-681657CA64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a:extLst>
              <a:ext uri="{FF2B5EF4-FFF2-40B4-BE49-F238E27FC236}">
                <a16:creationId xmlns:a16="http://schemas.microsoft.com/office/drawing/2014/main" id="{5DCBD0F7-FE3F-414B-86B8-6D37BF96F25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6645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D6EC4-D65E-43C4-9606-68545A1C1924}"/>
              </a:ext>
            </a:extLst>
          </p:cNvPr>
          <p:cNvSpPr>
            <a:spLocks noGrp="1"/>
          </p:cNvSpPr>
          <p:nvPr>
            <p:ph type="title"/>
          </p:nvPr>
        </p:nvSpPr>
        <p:spPr/>
        <p:txBody>
          <a:bodyPr/>
          <a:lstStyle/>
          <a:p>
            <a:r>
              <a:rPr lang="nl-NL" dirty="0"/>
              <a:t>Wat is cultuur? </a:t>
            </a:r>
          </a:p>
        </p:txBody>
      </p:sp>
      <p:sp>
        <p:nvSpPr>
          <p:cNvPr id="3" name="Tijdelijke aanduiding voor inhoud 2">
            <a:extLst>
              <a:ext uri="{FF2B5EF4-FFF2-40B4-BE49-F238E27FC236}">
                <a16:creationId xmlns:a16="http://schemas.microsoft.com/office/drawing/2014/main" id="{75081CE4-F1D6-4473-B756-DEC2DA8E349F}"/>
              </a:ext>
            </a:extLst>
          </p:cNvPr>
          <p:cNvSpPr>
            <a:spLocks noGrp="1"/>
          </p:cNvSpPr>
          <p:nvPr>
            <p:ph idx="1"/>
          </p:nvPr>
        </p:nvSpPr>
        <p:spPr/>
        <p:txBody>
          <a:bodyPr/>
          <a:lstStyle/>
          <a:p>
            <a:r>
              <a:rPr lang="nl-NL" dirty="0" err="1"/>
              <a:t>Menti</a:t>
            </a:r>
            <a:r>
              <a:rPr lang="nl-NL" dirty="0"/>
              <a:t> </a:t>
            </a:r>
          </a:p>
        </p:txBody>
      </p:sp>
    </p:spTree>
    <p:extLst>
      <p:ext uri="{BB962C8B-B14F-4D97-AF65-F5344CB8AC3E}">
        <p14:creationId xmlns:p14="http://schemas.microsoft.com/office/powerpoint/2010/main" val="270892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FE90D-3BEC-40BA-8C88-6CEA6F9B1F02}"/>
              </a:ext>
            </a:extLst>
          </p:cNvPr>
          <p:cNvSpPr>
            <a:spLocks noGrp="1"/>
          </p:cNvSpPr>
          <p:nvPr>
            <p:ph type="title"/>
          </p:nvPr>
        </p:nvSpPr>
        <p:spPr/>
        <p:txBody>
          <a:bodyPr/>
          <a:lstStyle/>
          <a:p>
            <a:r>
              <a:rPr lang="nl-NL" dirty="0"/>
              <a:t>Wat maakt een bedrijfscultuur? </a:t>
            </a:r>
          </a:p>
        </p:txBody>
      </p:sp>
      <p:sp>
        <p:nvSpPr>
          <p:cNvPr id="3" name="Tijdelijke aanduiding voor inhoud 2">
            <a:extLst>
              <a:ext uri="{FF2B5EF4-FFF2-40B4-BE49-F238E27FC236}">
                <a16:creationId xmlns:a16="http://schemas.microsoft.com/office/drawing/2014/main" id="{16A148F5-7BB6-4EEC-903B-E55448587E86}"/>
              </a:ext>
            </a:extLst>
          </p:cNvPr>
          <p:cNvSpPr>
            <a:spLocks noGrp="1"/>
          </p:cNvSpPr>
          <p:nvPr>
            <p:ph idx="1"/>
          </p:nvPr>
        </p:nvSpPr>
        <p:spPr/>
        <p:txBody>
          <a:bodyPr/>
          <a:lstStyle/>
          <a:p>
            <a:r>
              <a:rPr lang="nl-NL" dirty="0" err="1"/>
              <a:t>Menti</a:t>
            </a:r>
            <a:r>
              <a:rPr lang="nl-NL" dirty="0"/>
              <a:t> </a:t>
            </a:r>
          </a:p>
        </p:txBody>
      </p:sp>
      <p:pic>
        <p:nvPicPr>
          <p:cNvPr id="4" name="Afbeelding 3">
            <a:extLst>
              <a:ext uri="{FF2B5EF4-FFF2-40B4-BE49-F238E27FC236}">
                <a16:creationId xmlns:a16="http://schemas.microsoft.com/office/drawing/2014/main" id="{362D73D3-7356-4D46-901F-829A9BDA8D19}"/>
              </a:ext>
            </a:extLst>
          </p:cNvPr>
          <p:cNvPicPr>
            <a:picLocks noChangeAspect="1"/>
          </p:cNvPicPr>
          <p:nvPr/>
        </p:nvPicPr>
        <p:blipFill>
          <a:blip r:embed="rId2"/>
          <a:stretch>
            <a:fillRect/>
          </a:stretch>
        </p:blipFill>
        <p:spPr>
          <a:xfrm>
            <a:off x="5368413" y="3429000"/>
            <a:ext cx="6617110" cy="2323424"/>
          </a:xfrm>
          <a:prstGeom prst="rect">
            <a:avLst/>
          </a:prstGeom>
        </p:spPr>
      </p:pic>
    </p:spTree>
    <p:extLst>
      <p:ext uri="{BB962C8B-B14F-4D97-AF65-F5344CB8AC3E}">
        <p14:creationId xmlns:p14="http://schemas.microsoft.com/office/powerpoint/2010/main" val="217270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10BD8566-96A1-420C-A168-32D99014D32C}"/>
              </a:ext>
            </a:extLst>
          </p:cNvPr>
          <p:cNvSpPr>
            <a:spLocks noGrp="1"/>
          </p:cNvSpPr>
          <p:nvPr>
            <p:ph type="title"/>
          </p:nvPr>
        </p:nvSpPr>
        <p:spPr>
          <a:xfrm>
            <a:off x="609906" y="702155"/>
            <a:ext cx="3568661" cy="1269713"/>
          </a:xfrm>
        </p:spPr>
        <p:txBody>
          <a:bodyPr>
            <a:normAutofit/>
          </a:bodyPr>
          <a:lstStyle/>
          <a:p>
            <a:r>
              <a:rPr lang="nl-NL" dirty="0"/>
              <a:t>Model van Quinn &amp; </a:t>
            </a:r>
            <a:r>
              <a:rPr lang="nl-NL" dirty="0" err="1"/>
              <a:t>cameron</a:t>
            </a:r>
            <a:endParaRPr lang="nl-NL" dirty="0"/>
          </a:p>
        </p:txBody>
      </p:sp>
      <p:sp>
        <p:nvSpPr>
          <p:cNvPr id="28" name="Rectangle 2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AutoShape 2" descr="Afbeeldingsresultaat voor Cultuurmodel van Quinn en Cameron">
            <a:extLst>
              <a:ext uri="{FF2B5EF4-FFF2-40B4-BE49-F238E27FC236}">
                <a16:creationId xmlns:a16="http://schemas.microsoft.com/office/drawing/2014/main" id="{0589F651-7D04-47D2-B27A-46E08FC04DB6}"/>
              </a:ext>
            </a:extLst>
          </p:cNvPr>
          <p:cNvSpPr>
            <a:spLocks noGrp="1" noChangeAspect="1" noChangeArrowheads="1"/>
          </p:cNvSpPr>
          <p:nvPr>
            <p:ph idx="1"/>
          </p:nvPr>
        </p:nvSpPr>
        <p:spPr bwMode="auto">
          <a:xfrm>
            <a:off x="609906" y="2340864"/>
            <a:ext cx="3568661" cy="363448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a:buClr>
                <a:srgbClr val="BE9A88"/>
              </a:buClr>
            </a:pPr>
            <a:r>
              <a:rPr lang="nl-NL" dirty="0"/>
              <a:t>Familiecultuur</a:t>
            </a:r>
            <a:endParaRPr lang="nl-NL"/>
          </a:p>
          <a:p>
            <a:pPr>
              <a:buClr>
                <a:srgbClr val="BE9A88"/>
              </a:buClr>
            </a:pPr>
            <a:r>
              <a:rPr lang="nl-NL" dirty="0"/>
              <a:t>Innovatiecultuur</a:t>
            </a:r>
            <a:endParaRPr lang="nl-NL"/>
          </a:p>
          <a:p>
            <a:pPr>
              <a:buClr>
                <a:srgbClr val="BE9A88"/>
              </a:buClr>
            </a:pPr>
            <a:r>
              <a:rPr lang="nl-NL" dirty="0"/>
              <a:t>Hiërarchische cultuur </a:t>
            </a:r>
            <a:endParaRPr lang="nl-NL"/>
          </a:p>
          <a:p>
            <a:pPr>
              <a:buClr>
                <a:srgbClr val="BE9A88"/>
              </a:buClr>
            </a:pPr>
            <a:r>
              <a:rPr lang="nl-NL" dirty="0"/>
              <a:t>Marktcultuur </a:t>
            </a:r>
            <a:endParaRPr lang="nl-NL"/>
          </a:p>
        </p:txBody>
      </p:sp>
      <p:pic>
        <p:nvPicPr>
          <p:cNvPr id="8" name="Afbeelding 7">
            <a:extLst>
              <a:ext uri="{FF2B5EF4-FFF2-40B4-BE49-F238E27FC236}">
                <a16:creationId xmlns:a16="http://schemas.microsoft.com/office/drawing/2014/main" id="{6FE6F8F0-218B-4463-A156-EE9F12CAC9E4}"/>
              </a:ext>
            </a:extLst>
          </p:cNvPr>
          <p:cNvPicPr>
            <a:picLocks noChangeAspect="1"/>
          </p:cNvPicPr>
          <p:nvPr/>
        </p:nvPicPr>
        <p:blipFill>
          <a:blip r:embed="rId2"/>
          <a:stretch>
            <a:fillRect/>
          </a:stretch>
        </p:blipFill>
        <p:spPr>
          <a:xfrm>
            <a:off x="4965008" y="702156"/>
            <a:ext cx="6113847" cy="5273194"/>
          </a:xfrm>
          <a:prstGeom prst="rect">
            <a:avLst/>
          </a:prstGeom>
        </p:spPr>
      </p:pic>
      <p:sp>
        <p:nvSpPr>
          <p:cNvPr id="5" name="AutoShape 4" descr="Afbeeldingsresultaat voor Cultuurmodel van Quinn en Cameron">
            <a:extLst>
              <a:ext uri="{FF2B5EF4-FFF2-40B4-BE49-F238E27FC236}">
                <a16:creationId xmlns:a16="http://schemas.microsoft.com/office/drawing/2014/main" id="{0DDA0A54-8D6C-41BD-97E0-681657CA64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a:extLst>
              <a:ext uri="{FF2B5EF4-FFF2-40B4-BE49-F238E27FC236}">
                <a16:creationId xmlns:a16="http://schemas.microsoft.com/office/drawing/2014/main" id="{5DCBD0F7-FE3F-414B-86B8-6D37BF96F25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5985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51AC2-B760-48D6-960A-986C342A1477}"/>
              </a:ext>
            </a:extLst>
          </p:cNvPr>
          <p:cNvSpPr>
            <a:spLocks noGrp="1"/>
          </p:cNvSpPr>
          <p:nvPr>
            <p:ph type="title"/>
          </p:nvPr>
        </p:nvSpPr>
        <p:spPr/>
        <p:txBody>
          <a:bodyPr/>
          <a:lstStyle/>
          <a:p>
            <a:r>
              <a:rPr lang="nl-NL" dirty="0"/>
              <a:t>Familiecultuur - mensgerichte benadering</a:t>
            </a:r>
          </a:p>
        </p:txBody>
      </p:sp>
      <p:sp>
        <p:nvSpPr>
          <p:cNvPr id="3" name="Tijdelijke aanduiding voor inhoud 2">
            <a:extLst>
              <a:ext uri="{FF2B5EF4-FFF2-40B4-BE49-F238E27FC236}">
                <a16:creationId xmlns:a16="http://schemas.microsoft.com/office/drawing/2014/main" id="{54E3476A-479C-4DD0-8798-015B7438CE43}"/>
              </a:ext>
            </a:extLst>
          </p:cNvPr>
          <p:cNvSpPr>
            <a:spLocks noGrp="1"/>
          </p:cNvSpPr>
          <p:nvPr>
            <p:ph idx="1"/>
          </p:nvPr>
        </p:nvSpPr>
        <p:spPr>
          <a:xfrm>
            <a:off x="581192" y="1890875"/>
            <a:ext cx="11029615" cy="4892479"/>
          </a:xfrm>
        </p:spPr>
        <p:txBody>
          <a:bodyPr>
            <a:normAutofit fontScale="92500" lnSpcReduction="20000"/>
          </a:bodyPr>
          <a:lstStyle/>
          <a:p>
            <a:pPr marL="0" indent="0">
              <a:buNone/>
            </a:pPr>
            <a:r>
              <a:rPr lang="nl-NL" sz="2100" dirty="0"/>
              <a:t>De mensen ‘maken’ de organisatie. In een organisatie met een familiecultuur staan in de aansturing van de organisatie de volgende begrippen centraal:</a:t>
            </a:r>
          </a:p>
          <a:p>
            <a:pPr marL="0" indent="0">
              <a:buNone/>
            </a:pPr>
            <a:endParaRPr lang="nl-NL" sz="2100" dirty="0"/>
          </a:p>
          <a:p>
            <a:r>
              <a:rPr lang="nl-NL" sz="2100" dirty="0"/>
              <a:t>betrokkenheid</a:t>
            </a:r>
          </a:p>
          <a:p>
            <a:r>
              <a:rPr lang="nl-NL" sz="2100" dirty="0"/>
              <a:t>flexibiliteit</a:t>
            </a:r>
          </a:p>
          <a:p>
            <a:r>
              <a:rPr lang="nl-NL" sz="2100" dirty="0"/>
              <a:t>voor elkaar zorgen</a:t>
            </a:r>
          </a:p>
          <a:p>
            <a:r>
              <a:rPr lang="nl-NL" sz="2100" dirty="0"/>
              <a:t>ontwikkeling</a:t>
            </a:r>
          </a:p>
          <a:p>
            <a:r>
              <a:rPr lang="nl-NL" sz="2100" dirty="0"/>
              <a:t>zeggenschap medewerkers</a:t>
            </a:r>
          </a:p>
          <a:p>
            <a:r>
              <a:rPr lang="nl-NL" sz="2100" dirty="0"/>
              <a:t>loyaliteit</a:t>
            </a:r>
          </a:p>
          <a:p>
            <a:r>
              <a:rPr lang="nl-NL" sz="2100" dirty="0"/>
              <a:t>zelfstandig werken</a:t>
            </a:r>
          </a:p>
          <a:p>
            <a:r>
              <a:rPr lang="nl-NL" sz="2100" dirty="0"/>
              <a:t>samenwerken</a:t>
            </a:r>
          </a:p>
          <a:p>
            <a:pPr marL="0" indent="0">
              <a:buNone/>
            </a:pPr>
            <a:endParaRPr lang="nl-NL" sz="2100" dirty="0"/>
          </a:p>
          <a:p>
            <a:r>
              <a:rPr lang="nl-NL" sz="2100" dirty="0"/>
              <a:t>Voorbeeld: </a:t>
            </a:r>
            <a:r>
              <a:rPr lang="nl-NL" sz="2100" dirty="0" err="1"/>
              <a:t>Greenpeache</a:t>
            </a:r>
            <a:r>
              <a:rPr lang="nl-NL" sz="2100" dirty="0"/>
              <a:t>, gemeentehuizen en scholen</a:t>
            </a:r>
          </a:p>
        </p:txBody>
      </p:sp>
      <p:sp>
        <p:nvSpPr>
          <p:cNvPr id="4" name="AutoShape 2" descr="Afbeeldingsresultaat voor familiecultuur">
            <a:extLst>
              <a:ext uri="{FF2B5EF4-FFF2-40B4-BE49-F238E27FC236}">
                <a16:creationId xmlns:a16="http://schemas.microsoft.com/office/drawing/2014/main" id="{8FB3E36C-50D8-4A8B-82C7-5C27FD04C4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a:extLst>
              <a:ext uri="{FF2B5EF4-FFF2-40B4-BE49-F238E27FC236}">
                <a16:creationId xmlns:a16="http://schemas.microsoft.com/office/drawing/2014/main" id="{D1F570EB-139B-43F2-B23F-5ACB4CE04A06}"/>
              </a:ext>
            </a:extLst>
          </p:cNvPr>
          <p:cNvPicPr>
            <a:picLocks noChangeAspect="1"/>
          </p:cNvPicPr>
          <p:nvPr/>
        </p:nvPicPr>
        <p:blipFill>
          <a:blip r:embed="rId2"/>
          <a:stretch>
            <a:fillRect/>
          </a:stretch>
        </p:blipFill>
        <p:spPr>
          <a:xfrm>
            <a:off x="8014826" y="2893295"/>
            <a:ext cx="3143250" cy="3057525"/>
          </a:xfrm>
          <a:prstGeom prst="rect">
            <a:avLst/>
          </a:prstGeom>
        </p:spPr>
      </p:pic>
    </p:spTree>
    <p:extLst>
      <p:ext uri="{BB962C8B-B14F-4D97-AF65-F5344CB8AC3E}">
        <p14:creationId xmlns:p14="http://schemas.microsoft.com/office/powerpoint/2010/main" val="303982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43C59-FBC2-4A32-844A-841510A0CF26}"/>
              </a:ext>
            </a:extLst>
          </p:cNvPr>
          <p:cNvSpPr>
            <a:spLocks noGrp="1"/>
          </p:cNvSpPr>
          <p:nvPr>
            <p:ph type="title"/>
          </p:nvPr>
        </p:nvSpPr>
        <p:spPr/>
        <p:txBody>
          <a:bodyPr/>
          <a:lstStyle/>
          <a:p>
            <a:r>
              <a:rPr lang="nl-NL" dirty="0"/>
              <a:t>Innovatiecultuur - creatiegerichte benadering</a:t>
            </a:r>
          </a:p>
        </p:txBody>
      </p:sp>
      <p:sp>
        <p:nvSpPr>
          <p:cNvPr id="3" name="Tijdelijke aanduiding voor inhoud 2">
            <a:extLst>
              <a:ext uri="{FF2B5EF4-FFF2-40B4-BE49-F238E27FC236}">
                <a16:creationId xmlns:a16="http://schemas.microsoft.com/office/drawing/2014/main" id="{07046E66-996D-4170-B70F-0C3E7F2BCD5D}"/>
              </a:ext>
            </a:extLst>
          </p:cNvPr>
          <p:cNvSpPr>
            <a:spLocks noGrp="1"/>
          </p:cNvSpPr>
          <p:nvPr>
            <p:ph idx="1"/>
          </p:nvPr>
        </p:nvSpPr>
        <p:spPr>
          <a:xfrm>
            <a:off x="581193" y="1995631"/>
            <a:ext cx="11029615" cy="4358516"/>
          </a:xfrm>
        </p:spPr>
        <p:txBody>
          <a:bodyPr>
            <a:normAutofit/>
          </a:bodyPr>
          <a:lstStyle/>
          <a:p>
            <a:pPr marL="0" indent="0">
              <a:buNone/>
            </a:pPr>
            <a:r>
              <a:rPr lang="nl-NL" dirty="0"/>
              <a:t>Volgens Quinn en Cameron zijn dit soort organisaties alleen succesvol als zij flexibel kunnen inspelen op de behoefte van de klant. </a:t>
            </a:r>
          </a:p>
          <a:p>
            <a:r>
              <a:rPr lang="nl-NL" dirty="0"/>
              <a:t>productdifferentiatie</a:t>
            </a:r>
          </a:p>
          <a:p>
            <a:r>
              <a:rPr lang="nl-NL" dirty="0"/>
              <a:t>creatief denken</a:t>
            </a:r>
          </a:p>
          <a:p>
            <a:r>
              <a:rPr lang="nl-NL" dirty="0"/>
              <a:t>managen van veranderingen</a:t>
            </a:r>
          </a:p>
          <a:p>
            <a:r>
              <a:rPr lang="nl-NL" dirty="0"/>
              <a:t>ondernemerschap</a:t>
            </a:r>
          </a:p>
          <a:p>
            <a:r>
              <a:rPr lang="nl-NL" dirty="0"/>
              <a:t>experimenteren</a:t>
            </a:r>
          </a:p>
          <a:p>
            <a:r>
              <a:rPr lang="nl-NL" dirty="0"/>
              <a:t>flexibiliteit</a:t>
            </a:r>
          </a:p>
          <a:p>
            <a:r>
              <a:rPr lang="nl-NL" dirty="0"/>
              <a:t>Projectorganisatie</a:t>
            </a:r>
          </a:p>
          <a:p>
            <a:endParaRPr lang="nl-NL" dirty="0"/>
          </a:p>
          <a:p>
            <a:pPr marL="0" indent="0">
              <a:buNone/>
            </a:pPr>
            <a:r>
              <a:rPr lang="nl-NL" dirty="0"/>
              <a:t>Voorbeeld:  Apple </a:t>
            </a:r>
          </a:p>
        </p:txBody>
      </p:sp>
      <p:pic>
        <p:nvPicPr>
          <p:cNvPr id="4" name="Afbeelding 3">
            <a:extLst>
              <a:ext uri="{FF2B5EF4-FFF2-40B4-BE49-F238E27FC236}">
                <a16:creationId xmlns:a16="http://schemas.microsoft.com/office/drawing/2014/main" id="{FBC010F1-90B8-4B13-84A7-893E9DD404F1}"/>
              </a:ext>
            </a:extLst>
          </p:cNvPr>
          <p:cNvPicPr>
            <a:picLocks noChangeAspect="1"/>
          </p:cNvPicPr>
          <p:nvPr/>
        </p:nvPicPr>
        <p:blipFill>
          <a:blip r:embed="rId2"/>
          <a:stretch>
            <a:fillRect/>
          </a:stretch>
        </p:blipFill>
        <p:spPr>
          <a:xfrm>
            <a:off x="8225452" y="3098319"/>
            <a:ext cx="3095625" cy="3057525"/>
          </a:xfrm>
          <a:prstGeom prst="rect">
            <a:avLst/>
          </a:prstGeom>
        </p:spPr>
      </p:pic>
    </p:spTree>
    <p:extLst>
      <p:ext uri="{BB962C8B-B14F-4D97-AF65-F5344CB8AC3E}">
        <p14:creationId xmlns:p14="http://schemas.microsoft.com/office/powerpoint/2010/main" val="133343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300-935B-444B-B8AA-5A51821880D1}"/>
              </a:ext>
            </a:extLst>
          </p:cNvPr>
          <p:cNvSpPr>
            <a:spLocks noGrp="1"/>
          </p:cNvSpPr>
          <p:nvPr>
            <p:ph type="title"/>
          </p:nvPr>
        </p:nvSpPr>
        <p:spPr/>
        <p:txBody>
          <a:bodyPr/>
          <a:lstStyle/>
          <a:p>
            <a:r>
              <a:rPr lang="nl-NL" dirty="0"/>
              <a:t>Marktcultuur – resultaatgerichte benadering </a:t>
            </a:r>
          </a:p>
        </p:txBody>
      </p:sp>
      <p:sp>
        <p:nvSpPr>
          <p:cNvPr id="3" name="Tijdelijke aanduiding voor inhoud 2">
            <a:extLst>
              <a:ext uri="{FF2B5EF4-FFF2-40B4-BE49-F238E27FC236}">
                <a16:creationId xmlns:a16="http://schemas.microsoft.com/office/drawing/2014/main" id="{0FAA01DC-CB16-4FEE-A610-46737FC61D11}"/>
              </a:ext>
            </a:extLst>
          </p:cNvPr>
          <p:cNvSpPr>
            <a:spLocks noGrp="1"/>
          </p:cNvSpPr>
          <p:nvPr>
            <p:ph idx="1"/>
          </p:nvPr>
        </p:nvSpPr>
        <p:spPr>
          <a:xfrm>
            <a:off x="581193" y="1890875"/>
            <a:ext cx="11029615" cy="4771181"/>
          </a:xfrm>
        </p:spPr>
        <p:txBody>
          <a:bodyPr>
            <a:normAutofit lnSpcReduction="10000"/>
          </a:bodyPr>
          <a:lstStyle/>
          <a:p>
            <a:pPr marL="0" indent="0">
              <a:buNone/>
            </a:pPr>
            <a:r>
              <a:rPr lang="nl-NL" dirty="0"/>
              <a:t>Kenmerkt zich door een sterke leider die keuzes maakt om maximale winst te behalen.  Zonder rekening te houden met de belangen van medewerkers of anderen. De organisatie is succesvol als deze onder alle omstandigheden naar maximale winst streeft. </a:t>
            </a:r>
          </a:p>
          <a:p>
            <a:pPr marL="0" indent="0">
              <a:buNone/>
            </a:pPr>
            <a:endParaRPr lang="nl-NL" dirty="0"/>
          </a:p>
          <a:p>
            <a:r>
              <a:rPr lang="nl-NL" dirty="0"/>
              <a:t>extern gericht</a:t>
            </a:r>
          </a:p>
          <a:p>
            <a:r>
              <a:rPr lang="nl-NL" dirty="0"/>
              <a:t>heldere doelstellingen</a:t>
            </a:r>
          </a:p>
          <a:p>
            <a:r>
              <a:rPr lang="nl-NL" dirty="0"/>
              <a:t>harde concurrentie</a:t>
            </a:r>
          </a:p>
          <a:p>
            <a:r>
              <a:rPr lang="nl-NL" dirty="0"/>
              <a:t>prestatiebeloning</a:t>
            </a:r>
          </a:p>
          <a:p>
            <a:r>
              <a:rPr lang="nl-NL" dirty="0"/>
              <a:t>concurrentievoordeel</a:t>
            </a:r>
          </a:p>
          <a:p>
            <a:r>
              <a:rPr lang="nl-NL" dirty="0"/>
              <a:t>directe sturing</a:t>
            </a:r>
          </a:p>
          <a:p>
            <a:endParaRPr lang="nl-NL" dirty="0"/>
          </a:p>
          <a:p>
            <a:endParaRPr lang="nl-NL" dirty="0"/>
          </a:p>
          <a:p>
            <a:pPr marL="0" indent="0">
              <a:buNone/>
            </a:pPr>
            <a:r>
              <a:rPr lang="nl-NL" dirty="0"/>
              <a:t>Voorbeeld: Ryanair </a:t>
            </a:r>
          </a:p>
        </p:txBody>
      </p:sp>
      <p:pic>
        <p:nvPicPr>
          <p:cNvPr id="5" name="Afbeelding 4">
            <a:extLst>
              <a:ext uri="{FF2B5EF4-FFF2-40B4-BE49-F238E27FC236}">
                <a16:creationId xmlns:a16="http://schemas.microsoft.com/office/drawing/2014/main" id="{DAE89D20-136B-4C3D-93EC-126CE086F9EB}"/>
              </a:ext>
            </a:extLst>
          </p:cNvPr>
          <p:cNvPicPr>
            <a:picLocks noChangeAspect="1"/>
          </p:cNvPicPr>
          <p:nvPr/>
        </p:nvPicPr>
        <p:blipFill>
          <a:blip r:embed="rId2"/>
          <a:stretch>
            <a:fillRect/>
          </a:stretch>
        </p:blipFill>
        <p:spPr>
          <a:xfrm>
            <a:off x="7749048" y="3258318"/>
            <a:ext cx="3124200" cy="3133725"/>
          </a:xfrm>
          <a:prstGeom prst="rect">
            <a:avLst/>
          </a:prstGeom>
        </p:spPr>
      </p:pic>
    </p:spTree>
    <p:extLst>
      <p:ext uri="{BB962C8B-B14F-4D97-AF65-F5344CB8AC3E}">
        <p14:creationId xmlns:p14="http://schemas.microsoft.com/office/powerpoint/2010/main" val="2797519697"/>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263C22"/>
      </a:dk2>
      <a:lt2>
        <a:srgbClr val="E2E6E8"/>
      </a:lt2>
      <a:accent1>
        <a:srgbClr val="BE9A88"/>
      </a:accent1>
      <a:accent2>
        <a:srgbClr val="AEA077"/>
      </a:accent2>
      <a:accent3>
        <a:srgbClr val="A0A77E"/>
      </a:accent3>
      <a:accent4>
        <a:srgbClr val="8BAB75"/>
      </a:accent4>
      <a:accent5>
        <a:srgbClr val="81AD81"/>
      </a:accent5>
      <a:accent6>
        <a:srgbClr val="77AE8E"/>
      </a:accent6>
      <a:hlink>
        <a:srgbClr val="5C879C"/>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75419-7761-4558-9A4B-5864566620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AC6FF9-CF02-4FA9-9BF2-F4F57B57F4BC}">
  <ds:schemaRefs>
    <ds:schemaRef ds:uri="http://schemas.microsoft.com/sharepoint/v3/contenttype/forms"/>
  </ds:schemaRefs>
</ds:datastoreItem>
</file>

<file path=customXml/itemProps3.xml><?xml version="1.0" encoding="utf-8"?>
<ds:datastoreItem xmlns:ds="http://schemas.openxmlformats.org/officeDocument/2006/customXml" ds:itemID="{D810D81E-2EF2-4198-AE77-453A63917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TotalTime>
  <Words>350</Words>
  <Application>Microsoft Office PowerPoint</Application>
  <PresentationFormat>Breedbeeld</PresentationFormat>
  <Paragraphs>85</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Gill Sans MT</vt:lpstr>
      <vt:lpstr>Wingdings 2</vt:lpstr>
      <vt:lpstr>DividendVTI</vt:lpstr>
      <vt:lpstr>Terugkomdag stage</vt:lpstr>
      <vt:lpstr>Inhoud</vt:lpstr>
      <vt:lpstr>Model van Quinn &amp; cameron</vt:lpstr>
      <vt:lpstr>Wat is cultuur? </vt:lpstr>
      <vt:lpstr>Wat maakt een bedrijfscultuur? </vt:lpstr>
      <vt:lpstr>Model van Quinn &amp; cameron</vt:lpstr>
      <vt:lpstr>Familiecultuur - mensgerichte benadering</vt:lpstr>
      <vt:lpstr>Innovatiecultuur - creatiegerichte benadering</vt:lpstr>
      <vt:lpstr>Marktcultuur – resultaatgerichte benadering </vt:lpstr>
      <vt:lpstr> HIERACHISCHE CULTUUR - taakgerichte benadering</vt:lpstr>
      <vt:lpstr>Opdracht – individueel </vt:lpstr>
      <vt:lpstr>Opdracht – in groepjes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Terugkomdag stage</dc:title>
  <dc:creator>Marieke Drabbe</dc:creator>
  <cp:lastModifiedBy>Valerie van den Berg</cp:lastModifiedBy>
  <cp:revision>1</cp:revision>
  <dcterms:created xsi:type="dcterms:W3CDTF">2020-02-03T15:17:17Z</dcterms:created>
  <dcterms:modified xsi:type="dcterms:W3CDTF">2020-02-10T14:18:00Z</dcterms:modified>
</cp:coreProperties>
</file>